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FF1E2B-32DA-46E9-ABA1-1445843234A5}" type="datetimeFigureOut">
              <a:rPr lang="hu-HU" smtClean="0"/>
              <a:t>2020. 05. 27.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CA2E05-ADCE-4B65-B268-9E3643DC495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72329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Üdvözlöm</a:t>
            </a:r>
            <a:r>
              <a:rPr lang="en-US" dirty="0"/>
              <a:t> a </a:t>
            </a:r>
            <a:r>
              <a:rPr lang="en-US" dirty="0" err="1"/>
              <a:t>prezentáció</a:t>
            </a:r>
            <a:r>
              <a:rPr lang="en-US" dirty="0"/>
              <a:t> </a:t>
            </a:r>
            <a:r>
              <a:rPr lang="en-US" dirty="0" err="1"/>
              <a:t>hallgatóit</a:t>
            </a:r>
            <a:r>
              <a:rPr lang="en-US" dirty="0"/>
              <a:t>. A </a:t>
            </a:r>
            <a:r>
              <a:rPr lang="en-US" dirty="0" err="1"/>
              <a:t>következő</a:t>
            </a:r>
            <a:r>
              <a:rPr lang="en-US" dirty="0"/>
              <a:t> </a:t>
            </a:r>
            <a:r>
              <a:rPr lang="en-US" dirty="0" err="1"/>
              <a:t>pár</a:t>
            </a:r>
            <a:r>
              <a:rPr lang="en-US" dirty="0"/>
              <a:t> </a:t>
            </a:r>
            <a:r>
              <a:rPr lang="en-US" dirty="0" err="1"/>
              <a:t>percben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rövid</a:t>
            </a:r>
            <a:r>
              <a:rPr lang="en-US" dirty="0"/>
              <a:t> </a:t>
            </a:r>
            <a:r>
              <a:rPr lang="en-US" dirty="0" err="1"/>
              <a:t>prezentációt</a:t>
            </a:r>
            <a:r>
              <a:rPr lang="en-US" dirty="0"/>
              <a:t> </a:t>
            </a:r>
            <a:r>
              <a:rPr lang="en-US" dirty="0" err="1"/>
              <a:t>fognak</a:t>
            </a:r>
            <a:r>
              <a:rPr lang="en-US" dirty="0"/>
              <a:t> </a:t>
            </a:r>
            <a:r>
              <a:rPr lang="en-US" dirty="0" err="1"/>
              <a:t>hallani</a:t>
            </a:r>
            <a:r>
              <a:rPr lang="en-US" dirty="0"/>
              <a:t> a ….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A2E05-ADCE-4B65-B268-9E3643DC4950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86622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Számos már napjainkban is használatos megoldás létezik a forgalomirányítás problémájának kezelésére. Ilyenek például az 1970-as években kifejlesztett SCATS módszer, az 1980-as években kifejlesztett SCOOT módszer, valamint az 1991 óta fejlesztés alatt álló RHODES módszer. Ezek a rendszerek azonban nem egy konkrét útszakasz forgalomkezelését oldják meg hanem egy egész terület úthálózatát vizsgálják, irányítják, optimalizálják.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A2E05-ADCE-4B65-B268-9E3643DC4950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07827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5D733-0A99-44EF-B7E3-45070653B7F4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CB06B-6152-4E2C-B3F2-956D800F0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91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5D733-0A99-44EF-B7E3-45070653B7F4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CB06B-6152-4E2C-B3F2-956D800F0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404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5D733-0A99-44EF-B7E3-45070653B7F4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CB06B-6152-4E2C-B3F2-956D800F0913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32705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5D733-0A99-44EF-B7E3-45070653B7F4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CB06B-6152-4E2C-B3F2-956D800F0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394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5D733-0A99-44EF-B7E3-45070653B7F4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CB06B-6152-4E2C-B3F2-956D800F091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885974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5D733-0A99-44EF-B7E3-45070653B7F4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CB06B-6152-4E2C-B3F2-956D800F0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264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5D733-0A99-44EF-B7E3-45070653B7F4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CB06B-6152-4E2C-B3F2-956D800F0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235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5D733-0A99-44EF-B7E3-45070653B7F4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CB06B-6152-4E2C-B3F2-956D800F0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4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5D733-0A99-44EF-B7E3-45070653B7F4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CB06B-6152-4E2C-B3F2-956D800F0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608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5D733-0A99-44EF-B7E3-45070653B7F4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CB06B-6152-4E2C-B3F2-956D800F0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72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5D733-0A99-44EF-B7E3-45070653B7F4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CB06B-6152-4E2C-B3F2-956D800F0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61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5D733-0A99-44EF-B7E3-45070653B7F4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CB06B-6152-4E2C-B3F2-956D800F0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45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5D733-0A99-44EF-B7E3-45070653B7F4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CB06B-6152-4E2C-B3F2-956D800F0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869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5D733-0A99-44EF-B7E3-45070653B7F4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CB06B-6152-4E2C-B3F2-956D800F0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34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5D733-0A99-44EF-B7E3-45070653B7F4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CB06B-6152-4E2C-B3F2-956D800F0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50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5D733-0A99-44EF-B7E3-45070653B7F4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CB06B-6152-4E2C-B3F2-956D800F0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65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5D733-0A99-44EF-B7E3-45070653B7F4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9CCB06B-6152-4E2C-B3F2-956D800F0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476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  <p:sldLayoutId id="214748380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A794C06-DC86-4384-84FE-C5497C60C4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hu-HU"/>
              <a:t>Önálló laboratórium prezentáció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5DB13EF-8201-4F3C-981F-6B54B503F5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Készítette</a:t>
            </a:r>
            <a:r>
              <a:rPr lang="en-US" dirty="0">
                <a:solidFill>
                  <a:schemeClr val="tx1"/>
                </a:solidFill>
              </a:rPr>
              <a:t>: Csók Viktor (EFISAT)</a:t>
            </a:r>
          </a:p>
          <a:p>
            <a:r>
              <a:rPr lang="en-US" dirty="0" err="1">
                <a:solidFill>
                  <a:schemeClr val="tx1"/>
                </a:solidFill>
              </a:rPr>
              <a:t>Konzulens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hu-HU" dirty="0"/>
              <a:t>Dr. habil. Harmati István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Hang 7">
            <a:hlinkClick r:id="" action="ppaction://media"/>
            <a:extLst>
              <a:ext uri="{FF2B5EF4-FFF2-40B4-BE49-F238E27FC236}">
                <a16:creationId xmlns:a16="http://schemas.microsoft.com/office/drawing/2014/main" id="{A5A1724D-4C61-4906-8B13-46B762FDF3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27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6403"/>
    </mc:Choice>
    <mc:Fallback xmlns="">
      <p:transition spd="slow" advTm="164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9115749-A7F7-4E0B-B7C4-0F74DA7AD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járművek</a:t>
            </a:r>
            <a:r>
              <a:rPr lang="en-US" dirty="0"/>
              <a:t> </a:t>
            </a:r>
            <a:r>
              <a:rPr lang="en-US" dirty="0" err="1"/>
              <a:t>generálása</a:t>
            </a:r>
            <a:r>
              <a:rPr lang="en-US" dirty="0"/>
              <a:t> a </a:t>
            </a:r>
            <a:r>
              <a:rPr lang="en-US" dirty="0" err="1"/>
              <a:t>rendszerbe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3A87BF3-F26D-4A4A-B400-9331C9F67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Jelenleg a rendszerbe minden második ütemben érkezik új jármű. Az újonnan érkező járművek száma minimum egy, valamint maximum nyolc lehet mivel ez a kereszteződés belseje felé tartó maximális sávok száma.</a:t>
            </a:r>
            <a:endParaRPr lang="en-US" dirty="0"/>
          </a:p>
          <a:p>
            <a:r>
              <a:rPr lang="en-US" dirty="0"/>
              <a:t>Random </a:t>
            </a:r>
            <a:r>
              <a:rPr lang="en-US" dirty="0" err="1"/>
              <a:t>generátor</a:t>
            </a:r>
            <a:r>
              <a:rPr lang="en-US" dirty="0"/>
              <a:t> </a:t>
            </a:r>
            <a:r>
              <a:rPr lang="en-US" dirty="0" err="1"/>
              <a:t>alapján</a:t>
            </a:r>
            <a:endParaRPr lang="en-US" dirty="0"/>
          </a:p>
          <a:p>
            <a:r>
              <a:rPr lang="en-US" dirty="0" err="1"/>
              <a:t>Sávokba</a:t>
            </a:r>
            <a:r>
              <a:rPr lang="en-US" dirty="0"/>
              <a:t> </a:t>
            </a:r>
            <a:r>
              <a:rPr lang="en-US" dirty="0" err="1"/>
              <a:t>generálás</a:t>
            </a:r>
            <a:r>
              <a:rPr lang="en-US" dirty="0"/>
              <a:t> </a:t>
            </a:r>
            <a:r>
              <a:rPr lang="en-US" dirty="0" err="1"/>
              <a:t>tiltása</a:t>
            </a:r>
            <a:r>
              <a:rPr lang="en-US" dirty="0"/>
              <a:t>: </a:t>
            </a:r>
            <a:r>
              <a:rPr lang="en-US" dirty="0" err="1"/>
              <a:t>ciklusváltás</a:t>
            </a:r>
            <a:r>
              <a:rPr lang="en-US" dirty="0"/>
              <a:t> </a:t>
            </a:r>
            <a:r>
              <a:rPr lang="en-US" dirty="0" err="1"/>
              <a:t>esetén</a:t>
            </a:r>
            <a:r>
              <a:rPr lang="en-US" dirty="0"/>
              <a:t>, </a:t>
            </a:r>
            <a:r>
              <a:rPr lang="en-US" dirty="0" err="1"/>
              <a:t>maximális</a:t>
            </a:r>
            <a:r>
              <a:rPr lang="en-US" dirty="0"/>
              <a:t> </a:t>
            </a:r>
            <a:r>
              <a:rPr lang="en-US" dirty="0" err="1"/>
              <a:t>torlódás</a:t>
            </a:r>
            <a:r>
              <a:rPr lang="en-US" dirty="0"/>
              <a:t> </a:t>
            </a:r>
            <a:r>
              <a:rPr lang="en-US" dirty="0" err="1"/>
              <a:t>esetén</a:t>
            </a:r>
            <a:endParaRPr lang="en-US" dirty="0"/>
          </a:p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FD46E699-5B74-4380-A511-9D4B5B0CE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454" y="3990109"/>
            <a:ext cx="2917252" cy="2649341"/>
          </a:xfrm>
          <a:prstGeom prst="rect">
            <a:avLst/>
          </a:prstGeom>
        </p:spPr>
      </p:pic>
      <p:pic>
        <p:nvPicPr>
          <p:cNvPr id="5" name="Hang 4">
            <a:hlinkClick r:id="" action="ppaction://media"/>
            <a:extLst>
              <a:ext uri="{FF2B5EF4-FFF2-40B4-BE49-F238E27FC236}">
                <a16:creationId xmlns:a16="http://schemas.microsoft.com/office/drawing/2014/main" id="{2042C0B9-1DE9-4181-9185-782734B167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9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822"/>
    </mc:Choice>
    <mc:Fallback xmlns="">
      <p:transition spd="slow" advTm="127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D9449F2-CBB5-4C0A-9A41-F69D31C37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Járművek</a:t>
            </a:r>
            <a:r>
              <a:rPr lang="en-US" dirty="0"/>
              <a:t> </a:t>
            </a:r>
            <a:r>
              <a:rPr lang="en-US" dirty="0" err="1"/>
              <a:t>dinamikus</a:t>
            </a:r>
            <a:r>
              <a:rPr lang="en-US" dirty="0"/>
              <a:t> </a:t>
            </a:r>
            <a:r>
              <a:rPr lang="en-US" dirty="0" err="1"/>
              <a:t>útvonalfrissítése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1329933-B915-4B5D-B3C0-B0A954B64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Szükséges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alkalmazkodni</a:t>
            </a:r>
            <a:r>
              <a:rPr lang="en-US" dirty="0"/>
              <a:t> </a:t>
            </a:r>
            <a:r>
              <a:rPr lang="en-US" dirty="0" err="1"/>
              <a:t>tudjanak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újonnan</a:t>
            </a:r>
            <a:r>
              <a:rPr lang="en-US" dirty="0"/>
              <a:t> </a:t>
            </a:r>
            <a:r>
              <a:rPr lang="en-US" dirty="0" err="1"/>
              <a:t>kialakult</a:t>
            </a:r>
            <a:r>
              <a:rPr lang="en-US" dirty="0"/>
              <a:t> </a:t>
            </a:r>
            <a:r>
              <a:rPr lang="en-US" dirty="0" err="1"/>
              <a:t>közlekedési</a:t>
            </a:r>
            <a:r>
              <a:rPr lang="en-US" dirty="0"/>
              <a:t> </a:t>
            </a:r>
            <a:r>
              <a:rPr lang="en-US" dirty="0" err="1"/>
              <a:t>rendhez</a:t>
            </a:r>
            <a:endParaRPr lang="en-US" dirty="0"/>
          </a:p>
          <a:p>
            <a:r>
              <a:rPr lang="en-US" dirty="0" err="1"/>
              <a:t>Ciklus</a:t>
            </a:r>
            <a:r>
              <a:rPr lang="en-US" dirty="0"/>
              <a:t> </a:t>
            </a:r>
            <a:r>
              <a:rPr lang="en-US" dirty="0" err="1"/>
              <a:t>váltás</a:t>
            </a:r>
            <a:r>
              <a:rPr lang="en-US" dirty="0"/>
              <a:t> </a:t>
            </a:r>
            <a:r>
              <a:rPr lang="en-US" dirty="0" err="1"/>
              <a:t>esetén</a:t>
            </a:r>
            <a:r>
              <a:rPr lang="en-US" dirty="0"/>
              <a:t> </a:t>
            </a:r>
            <a:r>
              <a:rPr lang="en-US" dirty="0" err="1"/>
              <a:t>minden</a:t>
            </a:r>
            <a:r>
              <a:rPr lang="en-US" dirty="0"/>
              <a:t> </a:t>
            </a:r>
            <a:r>
              <a:rPr lang="en-US" dirty="0" err="1"/>
              <a:t>járm</a:t>
            </a:r>
            <a:r>
              <a:rPr lang="hu-HU" dirty="0"/>
              <a:t>ű</a:t>
            </a:r>
            <a:r>
              <a:rPr lang="en-US" dirty="0" err="1"/>
              <a:t>nél</a:t>
            </a:r>
            <a:endParaRPr lang="en-US" dirty="0"/>
          </a:p>
          <a:p>
            <a:r>
              <a:rPr lang="en-US" dirty="0" err="1"/>
              <a:t>Ciklus</a:t>
            </a:r>
            <a:r>
              <a:rPr lang="en-US" dirty="0"/>
              <a:t> </a:t>
            </a:r>
            <a:r>
              <a:rPr lang="en-US" dirty="0" err="1"/>
              <a:t>váltás</a:t>
            </a:r>
            <a:r>
              <a:rPr lang="en-US" dirty="0"/>
              <a:t> </a:t>
            </a:r>
            <a:r>
              <a:rPr lang="en-US" dirty="0" err="1"/>
              <a:t>előtt</a:t>
            </a:r>
            <a:r>
              <a:rPr lang="en-US" dirty="0"/>
              <a:t> </a:t>
            </a:r>
            <a:r>
              <a:rPr lang="en-US" dirty="0" err="1"/>
              <a:t>aktuális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következő</a:t>
            </a:r>
            <a:r>
              <a:rPr lang="en-US" dirty="0"/>
              <a:t> </a:t>
            </a:r>
            <a:r>
              <a:rPr lang="en-US" dirty="0" err="1"/>
              <a:t>lámpaciklustól</a:t>
            </a:r>
            <a:r>
              <a:rPr lang="en-US" dirty="0"/>
              <a:t> </a:t>
            </a:r>
            <a:r>
              <a:rPr lang="en-US" dirty="0" err="1"/>
              <a:t>függően</a:t>
            </a:r>
            <a:r>
              <a:rPr lang="en-US" dirty="0"/>
              <a:t> </a:t>
            </a:r>
            <a:r>
              <a:rPr lang="en-US" dirty="0" err="1"/>
              <a:t>bizonyos</a:t>
            </a:r>
            <a:r>
              <a:rPr lang="en-US" dirty="0"/>
              <a:t> </a:t>
            </a:r>
            <a:r>
              <a:rPr lang="en-US" dirty="0" err="1"/>
              <a:t>járm</a:t>
            </a:r>
            <a:r>
              <a:rPr lang="hu-HU" dirty="0"/>
              <a:t>ű</a:t>
            </a:r>
            <a:r>
              <a:rPr lang="en-US" dirty="0" err="1"/>
              <a:t>veknél</a:t>
            </a:r>
            <a:endParaRPr lang="hu-HU" dirty="0"/>
          </a:p>
        </p:txBody>
      </p:sp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17731BBF-BD19-4215-94C3-990321AC71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6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737"/>
    </mc:Choice>
    <mc:Fallback xmlns="">
      <p:transition spd="slow" advTm="62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559D6C-C357-4BB2-A48D-ACCA900DA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Járművek</a:t>
            </a:r>
            <a:r>
              <a:rPr lang="en-US" dirty="0"/>
              <a:t> </a:t>
            </a:r>
            <a:r>
              <a:rPr lang="en-US" dirty="0" err="1"/>
              <a:t>közlekedési</a:t>
            </a:r>
            <a:r>
              <a:rPr lang="en-US" dirty="0"/>
              <a:t> </a:t>
            </a:r>
            <a:r>
              <a:rPr lang="en-US" dirty="0" err="1"/>
              <a:t>szabályai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A579DA9-077E-4133-B8E1-3C0858F0C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Lámpák</a:t>
            </a:r>
            <a:r>
              <a:rPr lang="en-US" dirty="0"/>
              <a:t> </a:t>
            </a:r>
            <a:r>
              <a:rPr lang="en-US" dirty="0" err="1"/>
              <a:t>figyelése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mikrokörnyezet</a:t>
            </a:r>
            <a:r>
              <a:rPr lang="en-US" dirty="0"/>
              <a:t> </a:t>
            </a:r>
            <a:r>
              <a:rPr lang="en-US" dirty="0" err="1"/>
              <a:t>figyelése</a:t>
            </a:r>
            <a:endParaRPr lang="en-US" dirty="0"/>
          </a:p>
          <a:p>
            <a:r>
              <a:rPr lang="en-US" dirty="0" err="1"/>
              <a:t>Ütközések</a:t>
            </a:r>
            <a:r>
              <a:rPr lang="en-US" dirty="0"/>
              <a:t> </a:t>
            </a:r>
            <a:r>
              <a:rPr lang="en-US" dirty="0" err="1"/>
              <a:t>elkerülése</a:t>
            </a:r>
            <a:r>
              <a:rPr lang="en-US" dirty="0"/>
              <a:t> </a:t>
            </a:r>
            <a:r>
              <a:rPr lang="en-US" dirty="0" err="1"/>
              <a:t>érdekébe</a:t>
            </a:r>
            <a:endParaRPr lang="en-US" dirty="0"/>
          </a:p>
          <a:p>
            <a:r>
              <a:rPr lang="en-US" dirty="0" err="1"/>
              <a:t>Piros</a:t>
            </a:r>
            <a:r>
              <a:rPr lang="en-US" dirty="0"/>
              <a:t> </a:t>
            </a:r>
            <a:r>
              <a:rPr lang="en-US" dirty="0" err="1"/>
              <a:t>nyíl</a:t>
            </a:r>
            <a:r>
              <a:rPr lang="en-US" dirty="0"/>
              <a:t>: </a:t>
            </a:r>
            <a:r>
              <a:rPr lang="en-US" dirty="0" err="1"/>
              <a:t>várakozó</a:t>
            </a:r>
            <a:r>
              <a:rPr lang="en-US" dirty="0"/>
              <a:t> </a:t>
            </a:r>
            <a:r>
              <a:rPr lang="en-US" dirty="0" err="1"/>
              <a:t>járm</a:t>
            </a:r>
            <a:r>
              <a:rPr lang="hu-HU" dirty="0"/>
              <a:t>ű</a:t>
            </a:r>
            <a:r>
              <a:rPr lang="en-US" dirty="0"/>
              <a:t> (</a:t>
            </a:r>
            <a:r>
              <a:rPr lang="en-US" dirty="0" err="1"/>
              <a:t>áll</a:t>
            </a:r>
            <a:r>
              <a:rPr lang="en-US" dirty="0"/>
              <a:t>)</a:t>
            </a:r>
          </a:p>
          <a:p>
            <a:r>
              <a:rPr lang="en-US" dirty="0" err="1"/>
              <a:t>Zöld</a:t>
            </a:r>
            <a:r>
              <a:rPr lang="en-US" dirty="0"/>
              <a:t> </a:t>
            </a:r>
            <a:r>
              <a:rPr lang="en-US" dirty="0" err="1"/>
              <a:t>nyíl</a:t>
            </a:r>
            <a:r>
              <a:rPr lang="en-US" dirty="0"/>
              <a:t>: </a:t>
            </a:r>
            <a:r>
              <a:rPr lang="en-US" dirty="0" err="1"/>
              <a:t>elsőbbséggel</a:t>
            </a:r>
            <a:r>
              <a:rPr lang="en-US" dirty="0"/>
              <a:t> </a:t>
            </a:r>
            <a:r>
              <a:rPr lang="en-US" dirty="0" err="1"/>
              <a:t>rendelkező</a:t>
            </a:r>
            <a:r>
              <a:rPr lang="en-US" dirty="0"/>
              <a:t> </a:t>
            </a:r>
            <a:r>
              <a:rPr lang="en-US" dirty="0" err="1"/>
              <a:t>jármű</a:t>
            </a:r>
            <a:r>
              <a:rPr lang="en-US" dirty="0"/>
              <a:t> (</a:t>
            </a:r>
            <a:r>
              <a:rPr lang="en-US" dirty="0" err="1"/>
              <a:t>mozoghat</a:t>
            </a:r>
            <a:r>
              <a:rPr lang="en-US" dirty="0"/>
              <a:t>)</a:t>
            </a:r>
            <a:endParaRPr lang="hu-HU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13A71DAD-28F8-43D5-838F-80F25768A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3869371"/>
            <a:ext cx="5908193" cy="2724970"/>
          </a:xfrm>
          <a:prstGeom prst="rect">
            <a:avLst/>
          </a:prstGeom>
        </p:spPr>
      </p:pic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9FE3E85C-277F-4F68-80C0-BD412EB616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8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57"/>
    </mc:Choice>
    <mc:Fallback xmlns="">
      <p:transition spd="slow" advTm="800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9CAE797-4E87-4ED9-9C9A-E0F927CE6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További</a:t>
            </a:r>
            <a:r>
              <a:rPr lang="en-US" dirty="0"/>
              <a:t> </a:t>
            </a:r>
            <a:r>
              <a:rPr lang="en-US" dirty="0" err="1"/>
              <a:t>fejlesztések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206A9AB-7E13-4E58-A1A8-BF97A3C00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Járm</a:t>
            </a:r>
            <a:r>
              <a:rPr lang="hu-HU" dirty="0"/>
              <a:t>ű</a:t>
            </a:r>
            <a:r>
              <a:rPr lang="en-US" dirty="0" err="1"/>
              <a:t>vek</a:t>
            </a:r>
            <a:r>
              <a:rPr lang="en-US" dirty="0"/>
              <a:t> </a:t>
            </a:r>
            <a:r>
              <a:rPr lang="en-US" dirty="0" err="1"/>
              <a:t>generálása</a:t>
            </a:r>
            <a:endParaRPr lang="en-US" dirty="0"/>
          </a:p>
          <a:p>
            <a:r>
              <a:rPr lang="en-US" dirty="0" err="1"/>
              <a:t>Lámpaciklusok</a:t>
            </a:r>
            <a:r>
              <a:rPr lang="en-US" dirty="0"/>
              <a:t> </a:t>
            </a:r>
            <a:r>
              <a:rPr lang="en-US" dirty="0" err="1"/>
              <a:t>váltásának</a:t>
            </a:r>
            <a:r>
              <a:rPr lang="en-US" dirty="0"/>
              <a:t> </a:t>
            </a:r>
            <a:r>
              <a:rPr lang="en-US" dirty="0" err="1"/>
              <a:t>optimalizálása</a:t>
            </a:r>
            <a:endParaRPr lang="en-US" dirty="0"/>
          </a:p>
          <a:p>
            <a:r>
              <a:rPr lang="en-US" dirty="0" err="1"/>
              <a:t>Kereszteződés</a:t>
            </a:r>
            <a:r>
              <a:rPr lang="en-US" dirty="0"/>
              <a:t> </a:t>
            </a:r>
            <a:r>
              <a:rPr lang="en-US" dirty="0" err="1"/>
              <a:t>önállóvá</a:t>
            </a:r>
            <a:r>
              <a:rPr lang="en-US" dirty="0"/>
              <a:t> </a:t>
            </a:r>
            <a:r>
              <a:rPr lang="en-US" dirty="0" err="1"/>
              <a:t>tétele</a:t>
            </a:r>
            <a:endParaRPr lang="en-US" dirty="0"/>
          </a:p>
          <a:p>
            <a:r>
              <a:rPr lang="en-US" dirty="0" err="1"/>
              <a:t>Alacsony</a:t>
            </a:r>
            <a:r>
              <a:rPr lang="en-US" dirty="0"/>
              <a:t> </a:t>
            </a:r>
            <a:r>
              <a:rPr lang="en-US" dirty="0" err="1"/>
              <a:t>forgalmi</a:t>
            </a:r>
            <a:r>
              <a:rPr lang="en-US" dirty="0"/>
              <a:t> </a:t>
            </a:r>
            <a:r>
              <a:rPr lang="en-US" dirty="0" err="1"/>
              <a:t>mód</a:t>
            </a:r>
            <a:endParaRPr lang="hu-HU" dirty="0"/>
          </a:p>
        </p:txBody>
      </p:sp>
      <p:pic>
        <p:nvPicPr>
          <p:cNvPr id="6" name="Hang 5">
            <a:hlinkClick r:id="" action="ppaction://media"/>
            <a:extLst>
              <a:ext uri="{FF2B5EF4-FFF2-40B4-BE49-F238E27FC236}">
                <a16:creationId xmlns:a16="http://schemas.microsoft.com/office/drawing/2014/main" id="{8A719BC4-3ECC-4D70-BC4E-62E5CFD70A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42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712"/>
    </mc:Choice>
    <mc:Fallback xmlns="">
      <p:transition spd="slow" advTm="1567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4897FF5-BABE-48CA-8501-EDB016366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Feladatkiírás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2C38161-3F97-4BEF-B864-F8189B8DA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2x2 </a:t>
            </a:r>
            <a:r>
              <a:rPr lang="en-US" dirty="0" err="1"/>
              <a:t>sávos</a:t>
            </a:r>
            <a:r>
              <a:rPr lang="en-US" dirty="0"/>
              <a:t> </a:t>
            </a:r>
            <a:r>
              <a:rPr lang="en-US" dirty="0" err="1"/>
              <a:t>intelligens</a:t>
            </a:r>
            <a:r>
              <a:rPr lang="en-US" dirty="0"/>
              <a:t> </a:t>
            </a:r>
            <a:r>
              <a:rPr lang="en-US" dirty="0" err="1"/>
              <a:t>közlekedési</a:t>
            </a:r>
            <a:r>
              <a:rPr lang="en-US" dirty="0"/>
              <a:t> </a:t>
            </a:r>
            <a:r>
              <a:rPr lang="en-US" dirty="0" err="1"/>
              <a:t>csomópont</a:t>
            </a:r>
            <a:r>
              <a:rPr lang="en-US" dirty="0"/>
              <a:t> </a:t>
            </a:r>
            <a:r>
              <a:rPr lang="en-US" dirty="0" err="1"/>
              <a:t>flexibilis</a:t>
            </a:r>
            <a:r>
              <a:rPr lang="en-US" dirty="0"/>
              <a:t> </a:t>
            </a:r>
            <a:r>
              <a:rPr lang="en-US" dirty="0" err="1"/>
              <a:t>irányítása</a:t>
            </a:r>
            <a:r>
              <a:rPr lang="en-US" dirty="0"/>
              <a:t> </a:t>
            </a:r>
            <a:r>
              <a:rPr lang="en-US" dirty="0" err="1"/>
              <a:t>oly</a:t>
            </a:r>
            <a:r>
              <a:rPr lang="en-US" dirty="0"/>
              <a:t> </a:t>
            </a:r>
            <a:r>
              <a:rPr lang="en-US" dirty="0" err="1"/>
              <a:t>módon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említett</a:t>
            </a:r>
            <a:r>
              <a:rPr lang="en-US" dirty="0"/>
              <a:t> </a:t>
            </a:r>
            <a:r>
              <a:rPr lang="en-US" dirty="0" err="1"/>
              <a:t>csomópont</a:t>
            </a:r>
            <a:r>
              <a:rPr lang="en-US" dirty="0"/>
              <a:t> </a:t>
            </a:r>
            <a:r>
              <a:rPr lang="en-US" dirty="0" err="1"/>
              <a:t>képes</a:t>
            </a:r>
            <a:r>
              <a:rPr lang="en-US" dirty="0"/>
              <a:t> </a:t>
            </a:r>
            <a:r>
              <a:rPr lang="en-US" dirty="0" err="1"/>
              <a:t>legyen</a:t>
            </a:r>
            <a:r>
              <a:rPr lang="en-US" dirty="0"/>
              <a:t> </a:t>
            </a:r>
            <a:r>
              <a:rPr lang="en-US" dirty="0" err="1"/>
              <a:t>önállóan</a:t>
            </a:r>
            <a:r>
              <a:rPr lang="en-US" dirty="0"/>
              <a:t> </a:t>
            </a:r>
            <a:r>
              <a:rPr lang="en-US" dirty="0" err="1"/>
              <a:t>kezelni</a:t>
            </a:r>
            <a:r>
              <a:rPr lang="en-US" dirty="0"/>
              <a:t> a </a:t>
            </a:r>
            <a:r>
              <a:rPr lang="en-US" dirty="0" err="1"/>
              <a:t>kialakuló</a:t>
            </a:r>
            <a:r>
              <a:rPr lang="en-US" dirty="0"/>
              <a:t> </a:t>
            </a:r>
            <a:r>
              <a:rPr lang="en-US" dirty="0" err="1"/>
              <a:t>torlódásokat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képes</a:t>
            </a:r>
            <a:r>
              <a:rPr lang="en-US" dirty="0"/>
              <a:t> </a:t>
            </a:r>
            <a:r>
              <a:rPr lang="en-US" dirty="0" err="1"/>
              <a:t>legyen</a:t>
            </a:r>
            <a:r>
              <a:rPr lang="en-US" dirty="0"/>
              <a:t> </a:t>
            </a:r>
            <a:r>
              <a:rPr lang="en-US" dirty="0" err="1"/>
              <a:t>ezek</a:t>
            </a:r>
            <a:r>
              <a:rPr lang="en-US" dirty="0"/>
              <a:t> </a:t>
            </a:r>
            <a:r>
              <a:rPr lang="en-US" dirty="0" err="1"/>
              <a:t>mértékének</a:t>
            </a:r>
            <a:r>
              <a:rPr lang="en-US" dirty="0"/>
              <a:t> </a:t>
            </a:r>
            <a:r>
              <a:rPr lang="en-US" dirty="0" err="1"/>
              <a:t>csökkentésére</a:t>
            </a:r>
            <a:r>
              <a:rPr lang="en-US" dirty="0"/>
              <a:t> </a:t>
            </a:r>
            <a:r>
              <a:rPr lang="en-US" dirty="0" err="1"/>
              <a:t>esetleges</a:t>
            </a:r>
            <a:r>
              <a:rPr lang="en-US" dirty="0"/>
              <a:t> </a:t>
            </a:r>
            <a:r>
              <a:rPr lang="en-US" dirty="0" err="1"/>
              <a:t>teljes</a:t>
            </a:r>
            <a:r>
              <a:rPr lang="en-US" dirty="0"/>
              <a:t> </a:t>
            </a:r>
            <a:r>
              <a:rPr lang="en-US" dirty="0" err="1"/>
              <a:t>megszüntetésére</a:t>
            </a:r>
            <a:endParaRPr lang="en-US" dirty="0"/>
          </a:p>
          <a:p>
            <a:endParaRPr lang="en-US" dirty="0"/>
          </a:p>
        </p:txBody>
      </p:sp>
      <p:pic>
        <p:nvPicPr>
          <p:cNvPr id="5" name="Hang 4">
            <a:hlinkClick r:id="" action="ppaction://media"/>
            <a:extLst>
              <a:ext uri="{FF2B5EF4-FFF2-40B4-BE49-F238E27FC236}">
                <a16:creationId xmlns:a16="http://schemas.microsoft.com/office/drawing/2014/main" id="{03B02DD7-414F-4764-BB3D-C7DEB46BD3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55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40318"/>
    </mc:Choice>
    <mc:Fallback xmlns="">
      <p:transition spd="slow" advTm="403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73BBDA-C73F-4047-AA30-B52B79D35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dirty="0" err="1"/>
              <a:t>Elvégzett</a:t>
            </a:r>
            <a:r>
              <a:rPr lang="en-US" dirty="0"/>
              <a:t> </a:t>
            </a:r>
            <a:r>
              <a:rPr lang="en-US" dirty="0" err="1"/>
              <a:t>feladatok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B3153A4-CBFD-4014-8D29-0AF9DB5E6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r>
              <a:rPr lang="en-US"/>
              <a:t>Irodalomkutatás</a:t>
            </a:r>
          </a:p>
          <a:p>
            <a:r>
              <a:rPr lang="en-US"/>
              <a:t>Intelligens közlekedési rendszer fejlesztése</a:t>
            </a:r>
            <a:endParaRPr lang="en-US" dirty="0"/>
          </a:p>
        </p:txBody>
      </p:sp>
      <p:pic>
        <p:nvPicPr>
          <p:cNvPr id="5" name="Hang 4">
            <a:hlinkClick r:id="" action="ppaction://media"/>
            <a:extLst>
              <a:ext uri="{FF2B5EF4-FFF2-40B4-BE49-F238E27FC236}">
                <a16:creationId xmlns:a16="http://schemas.microsoft.com/office/drawing/2014/main" id="{F3E72491-51B0-481A-B7F1-8320F099EB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5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54"/>
    </mc:Choice>
    <mc:Fallback xmlns="">
      <p:transition spd="slow" advTm="198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DC98461-7E03-4871-9584-DDF35AD3B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sz="3300" err="1"/>
              <a:t>Irodalomkutatás</a:t>
            </a:r>
            <a:endParaRPr lang="en-US" sz="330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02E9F56-D3A0-4F41-9762-323032749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SCATS</a:t>
            </a:r>
          </a:p>
          <a:p>
            <a:r>
              <a:rPr lang="en-US" dirty="0"/>
              <a:t>SCOOT</a:t>
            </a:r>
          </a:p>
          <a:p>
            <a:r>
              <a:rPr lang="en-US" dirty="0"/>
              <a:t>RHODES</a:t>
            </a:r>
          </a:p>
          <a:p>
            <a:r>
              <a:rPr lang="hu-HU" dirty="0"/>
              <a:t>Ezeknek a rendszereknek a célja a szakirodalomban ciklushossznak, ofszetnek, valamint </a:t>
            </a:r>
            <a:r>
              <a:rPr lang="hu-HU" dirty="0" err="1"/>
              <a:t>splitnek</a:t>
            </a:r>
            <a:r>
              <a:rPr lang="hu-HU" dirty="0"/>
              <a:t> nevezett változók optimalizálása, beállítása</a:t>
            </a:r>
            <a:endParaRPr lang="en-US" dirty="0"/>
          </a:p>
          <a:p>
            <a:r>
              <a:rPr lang="en-US" dirty="0"/>
              <a:t>Tidal Flow: </a:t>
            </a:r>
            <a:r>
              <a:rPr lang="en-US" dirty="0" err="1"/>
              <a:t>forgalom</a:t>
            </a:r>
            <a:r>
              <a:rPr lang="en-US" dirty="0"/>
              <a:t> </a:t>
            </a:r>
            <a:r>
              <a:rPr lang="en-US" dirty="0" err="1"/>
              <a:t>irányának</a:t>
            </a:r>
            <a:r>
              <a:rPr lang="en-US" dirty="0"/>
              <a:t> </a:t>
            </a:r>
            <a:r>
              <a:rPr lang="en-US" dirty="0" err="1"/>
              <a:t>megváltoztatása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adott</a:t>
            </a:r>
            <a:r>
              <a:rPr lang="en-US" dirty="0"/>
              <a:t> </a:t>
            </a:r>
            <a:r>
              <a:rPr lang="en-US" dirty="0" err="1"/>
              <a:t>sávon</a:t>
            </a:r>
            <a:r>
              <a:rPr lang="en-US" dirty="0"/>
              <a:t> </a:t>
            </a:r>
            <a:r>
              <a:rPr lang="en-US" dirty="0" err="1"/>
              <a:t>annak</a:t>
            </a:r>
            <a:r>
              <a:rPr lang="en-US" dirty="0"/>
              <a:t> </a:t>
            </a:r>
            <a:r>
              <a:rPr lang="en-US" dirty="0" err="1"/>
              <a:t>érdekében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nagyobb</a:t>
            </a:r>
            <a:r>
              <a:rPr lang="en-US" dirty="0"/>
              <a:t> </a:t>
            </a:r>
            <a:r>
              <a:rPr lang="en-US" dirty="0" err="1"/>
              <a:t>legyen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út</a:t>
            </a:r>
            <a:r>
              <a:rPr lang="en-US" dirty="0"/>
              <a:t> </a:t>
            </a:r>
            <a:r>
              <a:rPr lang="en-US" dirty="0" err="1"/>
              <a:t>áteresztőképessége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egyik</a:t>
            </a:r>
            <a:r>
              <a:rPr lang="en-US" dirty="0"/>
              <a:t> </a:t>
            </a:r>
            <a:r>
              <a:rPr lang="en-US" dirty="0" err="1"/>
              <a:t>irányba</a:t>
            </a:r>
            <a:endParaRPr lang="en-US" dirty="0"/>
          </a:p>
        </p:txBody>
      </p:sp>
      <p:pic>
        <p:nvPicPr>
          <p:cNvPr id="7" name="Hang 6">
            <a:hlinkClick r:id="" action="ppaction://media"/>
            <a:extLst>
              <a:ext uri="{FF2B5EF4-FFF2-40B4-BE49-F238E27FC236}">
                <a16:creationId xmlns:a16="http://schemas.microsoft.com/office/drawing/2014/main" id="{696CBD6A-4009-4261-81B2-B785578A96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0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079"/>
    </mc:Choice>
    <mc:Fallback xmlns="">
      <p:transition spd="slow" advTm="68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CB6F968-C279-4541-B921-02B68A179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dirty="0" err="1"/>
              <a:t>Intelligens</a:t>
            </a:r>
            <a:r>
              <a:rPr lang="en-US" dirty="0"/>
              <a:t> </a:t>
            </a:r>
            <a:r>
              <a:rPr lang="en-US" dirty="0" err="1"/>
              <a:t>közlekedési</a:t>
            </a:r>
            <a:r>
              <a:rPr lang="en-US" dirty="0"/>
              <a:t> </a:t>
            </a:r>
            <a:r>
              <a:rPr lang="en-US" dirty="0" err="1"/>
              <a:t>rendszer</a:t>
            </a:r>
            <a:r>
              <a:rPr lang="en-US" dirty="0"/>
              <a:t> </a:t>
            </a:r>
            <a:r>
              <a:rPr lang="en-US" dirty="0" err="1"/>
              <a:t>fejlesztésének</a:t>
            </a:r>
            <a:r>
              <a:rPr lang="en-US" dirty="0"/>
              <a:t> </a:t>
            </a:r>
            <a:r>
              <a:rPr lang="en-US" dirty="0" err="1"/>
              <a:t>lépései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4DBE759-05EC-4188-B9A4-34E9A5C1A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r>
              <a:rPr lang="en-US" dirty="0" err="1"/>
              <a:t>Feladathoz</a:t>
            </a:r>
            <a:r>
              <a:rPr lang="en-US" dirty="0"/>
              <a:t> </a:t>
            </a:r>
            <a:r>
              <a:rPr lang="en-US" dirty="0" err="1"/>
              <a:t>használt</a:t>
            </a:r>
            <a:r>
              <a:rPr lang="en-US" dirty="0"/>
              <a:t> </a:t>
            </a:r>
            <a:r>
              <a:rPr lang="en-US" dirty="0" err="1"/>
              <a:t>nyelv</a:t>
            </a:r>
            <a:r>
              <a:rPr lang="en-US" dirty="0"/>
              <a:t>: </a:t>
            </a:r>
            <a:r>
              <a:rPr lang="en-US" dirty="0" err="1"/>
              <a:t>Matlab</a:t>
            </a:r>
            <a:endParaRPr lang="en-US" dirty="0"/>
          </a:p>
          <a:p>
            <a:r>
              <a:rPr lang="en-US" dirty="0" err="1"/>
              <a:t>Diszkrét</a:t>
            </a:r>
            <a:r>
              <a:rPr lang="en-US" dirty="0"/>
              <a:t> </a:t>
            </a:r>
            <a:r>
              <a:rPr lang="en-US" dirty="0" err="1"/>
              <a:t>modell</a:t>
            </a:r>
            <a:endParaRPr lang="en-US" dirty="0"/>
          </a:p>
          <a:p>
            <a:r>
              <a:rPr lang="en-US" dirty="0" err="1"/>
              <a:t>Kereszteződés</a:t>
            </a:r>
            <a:r>
              <a:rPr lang="en-US" dirty="0"/>
              <a:t> </a:t>
            </a:r>
            <a:r>
              <a:rPr lang="en-US" dirty="0" err="1"/>
              <a:t>modell</a:t>
            </a:r>
            <a:r>
              <a:rPr lang="en-US" dirty="0"/>
              <a:t> </a:t>
            </a:r>
            <a:r>
              <a:rPr lang="en-US" dirty="0" err="1"/>
              <a:t>kialakítása</a:t>
            </a:r>
            <a:endParaRPr lang="en-US" dirty="0"/>
          </a:p>
          <a:p>
            <a:r>
              <a:rPr lang="en-US" dirty="0" err="1"/>
              <a:t>Lámpák</a:t>
            </a:r>
            <a:r>
              <a:rPr lang="en-US" dirty="0"/>
              <a:t> </a:t>
            </a:r>
            <a:r>
              <a:rPr lang="en-US" dirty="0" err="1"/>
              <a:t>vezérlése</a:t>
            </a:r>
            <a:endParaRPr lang="en-US" dirty="0"/>
          </a:p>
          <a:p>
            <a:r>
              <a:rPr lang="en-US" dirty="0" err="1"/>
              <a:t>Járművek</a:t>
            </a:r>
            <a:r>
              <a:rPr lang="en-US" dirty="0"/>
              <a:t> </a:t>
            </a:r>
            <a:r>
              <a:rPr lang="en-US" dirty="0" err="1"/>
              <a:t>vezérlése</a:t>
            </a:r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rendszer</a:t>
            </a:r>
            <a:r>
              <a:rPr lang="en-US" dirty="0"/>
              <a:t> </a:t>
            </a:r>
            <a:r>
              <a:rPr lang="en-US" dirty="0" err="1"/>
              <a:t>jelenleg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a </a:t>
            </a:r>
            <a:r>
              <a:rPr lang="en-US" dirty="0" err="1"/>
              <a:t>végleges</a:t>
            </a:r>
            <a:r>
              <a:rPr lang="en-US" dirty="0"/>
              <a:t> </a:t>
            </a:r>
            <a:r>
              <a:rPr lang="en-US" dirty="0" err="1"/>
              <a:t>állapotában</a:t>
            </a:r>
            <a:r>
              <a:rPr lang="en-US" dirty="0"/>
              <a:t> van</a:t>
            </a:r>
          </a:p>
        </p:txBody>
      </p:sp>
      <p:pic>
        <p:nvPicPr>
          <p:cNvPr id="6" name="Hang 5">
            <a:hlinkClick r:id="" action="ppaction://media"/>
            <a:extLst>
              <a:ext uri="{FF2B5EF4-FFF2-40B4-BE49-F238E27FC236}">
                <a16:creationId xmlns:a16="http://schemas.microsoft.com/office/drawing/2014/main" id="{4847D8D2-8C41-43D2-AA1B-46564692C4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74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604"/>
    </mc:Choice>
    <mc:Fallback xmlns="">
      <p:transition spd="slow" advTm="706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5DE3415-52F8-4F22-B11D-AFC8251E2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Kereszteződés</a:t>
            </a:r>
            <a:r>
              <a:rPr lang="en-US" dirty="0"/>
              <a:t> </a:t>
            </a:r>
            <a:r>
              <a:rPr lang="en-US" dirty="0" err="1"/>
              <a:t>modell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63B1C76-C4D6-4FAD-8888-1F6AEE107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r>
              <a:rPr lang="en-US" dirty="0"/>
              <a:t>2x2 </a:t>
            </a:r>
            <a:r>
              <a:rPr lang="en-US" dirty="0" err="1"/>
              <a:t>sávos</a:t>
            </a:r>
            <a:r>
              <a:rPr lang="en-US" dirty="0"/>
              <a:t> </a:t>
            </a:r>
            <a:r>
              <a:rPr lang="en-US" dirty="0" err="1"/>
              <a:t>kereszteződés</a:t>
            </a:r>
            <a:r>
              <a:rPr lang="en-US" dirty="0"/>
              <a:t> </a:t>
            </a:r>
            <a:r>
              <a:rPr lang="en-US" dirty="0" err="1"/>
              <a:t>létrehozása</a:t>
            </a:r>
            <a:r>
              <a:rPr lang="en-US" dirty="0"/>
              <a:t> </a:t>
            </a:r>
            <a:r>
              <a:rPr lang="en-US" dirty="0" err="1"/>
              <a:t>szimuláció</a:t>
            </a:r>
            <a:r>
              <a:rPr lang="en-US" dirty="0"/>
              <a:t> </a:t>
            </a:r>
            <a:r>
              <a:rPr lang="en-US" dirty="0" err="1"/>
              <a:t>céljából</a:t>
            </a:r>
            <a:endParaRPr lang="en-US" dirty="0"/>
          </a:p>
          <a:p>
            <a:r>
              <a:rPr lang="en-US" dirty="0" err="1"/>
              <a:t>Tartalmaz</a:t>
            </a:r>
            <a:r>
              <a:rPr lang="en-US" dirty="0"/>
              <a:t>: </a:t>
            </a:r>
            <a:r>
              <a:rPr lang="en-US" dirty="0" err="1"/>
              <a:t>sávokat</a:t>
            </a:r>
            <a:r>
              <a:rPr lang="en-US" dirty="0"/>
              <a:t>, </a:t>
            </a:r>
            <a:r>
              <a:rPr lang="en-US" dirty="0" err="1"/>
              <a:t>lámpákat</a:t>
            </a:r>
            <a:r>
              <a:rPr lang="en-US" dirty="0"/>
              <a:t>, </a:t>
            </a:r>
            <a:r>
              <a:rPr lang="en-US" dirty="0" err="1"/>
              <a:t>járműveket</a:t>
            </a:r>
            <a:endParaRPr lang="en-US" dirty="0"/>
          </a:p>
          <a:p>
            <a:r>
              <a:rPr lang="en-US" dirty="0" err="1"/>
              <a:t>Lámpák</a:t>
            </a:r>
            <a:r>
              <a:rPr lang="en-US" dirty="0"/>
              <a:t>: 4 </a:t>
            </a:r>
            <a:r>
              <a:rPr lang="en-US" dirty="0" err="1"/>
              <a:t>elemből</a:t>
            </a:r>
            <a:r>
              <a:rPr lang="en-US" dirty="0"/>
              <a:t> </a:t>
            </a:r>
            <a:r>
              <a:rPr lang="en-US" dirty="0" err="1"/>
              <a:t>felépülő</a:t>
            </a:r>
            <a:r>
              <a:rPr lang="en-US" dirty="0"/>
              <a:t> </a:t>
            </a:r>
            <a:r>
              <a:rPr lang="en-US" dirty="0" err="1"/>
              <a:t>lámpák</a:t>
            </a:r>
            <a:r>
              <a:rPr lang="en-US" dirty="0"/>
              <a:t>, </a:t>
            </a:r>
            <a:r>
              <a:rPr lang="en-US" dirty="0" err="1"/>
              <a:t>jelenleg</a:t>
            </a:r>
            <a:r>
              <a:rPr lang="en-US" dirty="0"/>
              <a:t> is </a:t>
            </a:r>
            <a:r>
              <a:rPr lang="en-US" dirty="0" err="1"/>
              <a:t>érvényben</a:t>
            </a:r>
            <a:r>
              <a:rPr lang="en-US" dirty="0"/>
              <a:t> </a:t>
            </a:r>
            <a:r>
              <a:rPr lang="en-US" dirty="0" err="1"/>
              <a:t>lévő</a:t>
            </a:r>
            <a:r>
              <a:rPr lang="en-US" dirty="0"/>
              <a:t> </a:t>
            </a:r>
            <a:r>
              <a:rPr lang="en-US" dirty="0" err="1"/>
              <a:t>jelzések</a:t>
            </a:r>
            <a:r>
              <a:rPr lang="en-US" dirty="0"/>
              <a:t> </a:t>
            </a:r>
            <a:r>
              <a:rPr lang="en-US" dirty="0" err="1"/>
              <a:t>használatára</a:t>
            </a:r>
            <a:endParaRPr lang="en-US" dirty="0"/>
          </a:p>
          <a:p>
            <a:r>
              <a:rPr lang="en-US" dirty="0" err="1"/>
              <a:t>Járművek</a:t>
            </a:r>
            <a:r>
              <a:rPr lang="en-US" dirty="0"/>
              <a:t>: </a:t>
            </a:r>
            <a:r>
              <a:rPr lang="en-US" dirty="0" err="1"/>
              <a:t>kocka</a:t>
            </a:r>
            <a:r>
              <a:rPr lang="en-US" dirty="0"/>
              <a:t> </a:t>
            </a:r>
            <a:r>
              <a:rPr lang="en-US" dirty="0" err="1"/>
              <a:t>reprezentáció</a:t>
            </a:r>
            <a:r>
              <a:rPr lang="en-US" dirty="0"/>
              <a:t>, </a:t>
            </a:r>
            <a:r>
              <a:rPr lang="en-US" dirty="0" err="1"/>
              <a:t>diszkrét</a:t>
            </a:r>
            <a:r>
              <a:rPr lang="en-US" dirty="0"/>
              <a:t> </a:t>
            </a:r>
            <a:r>
              <a:rPr lang="en-US" dirty="0" err="1"/>
              <a:t>mozgás</a:t>
            </a:r>
            <a:endParaRPr lang="en-US" dirty="0"/>
          </a:p>
          <a:p>
            <a:r>
              <a:rPr lang="en-US" dirty="0"/>
              <a:t>Tidal Flow </a:t>
            </a:r>
            <a:r>
              <a:rPr lang="en-US" dirty="0" err="1"/>
              <a:t>működésre</a:t>
            </a:r>
            <a:r>
              <a:rPr lang="en-US" dirty="0"/>
              <a:t> </a:t>
            </a:r>
            <a:r>
              <a:rPr lang="en-US" dirty="0" err="1"/>
              <a:t>alkalmas</a:t>
            </a:r>
            <a:endParaRPr lang="en-US" dirty="0"/>
          </a:p>
          <a:p>
            <a:endParaRPr lang="en-US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9CB64AF1-6AC6-443D-B75B-1811AF1C3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3908470"/>
            <a:ext cx="2917495" cy="2612362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4214C97C-C0A7-4E9F-8C24-E1102B0E06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2305" y="3908470"/>
            <a:ext cx="2917495" cy="2617165"/>
          </a:xfrm>
          <a:prstGeom prst="rect">
            <a:avLst/>
          </a:prstGeom>
        </p:spPr>
      </p:pic>
      <p:pic>
        <p:nvPicPr>
          <p:cNvPr id="9" name="Hang 8">
            <a:hlinkClick r:id="" action="ppaction://media"/>
            <a:extLst>
              <a:ext uri="{FF2B5EF4-FFF2-40B4-BE49-F238E27FC236}">
                <a16:creationId xmlns:a16="http://schemas.microsoft.com/office/drawing/2014/main" id="{CC770883-08BF-4712-8157-C97D3B1A14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60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651"/>
    </mc:Choice>
    <mc:Fallback xmlns="">
      <p:transition spd="slow" advTm="836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78EA5C0-3926-468D-A437-9C7C5391F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Lámpák</a:t>
            </a:r>
            <a:r>
              <a:rPr lang="en-US" dirty="0"/>
              <a:t> </a:t>
            </a:r>
            <a:r>
              <a:rPr lang="en-US" dirty="0" err="1"/>
              <a:t>vezérlése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A55B50C-A097-4231-A4A6-678FF1E0D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dirty="0"/>
              <a:t>9 lámpaciklus a torlódás kezelésére</a:t>
            </a:r>
          </a:p>
          <a:p>
            <a:r>
              <a:rPr lang="hu-HU" dirty="0"/>
              <a:t>A lámpaciklusok különböző okok miatt létrejövő torlódásokat hivatottak kezelni a különböző irányokon</a:t>
            </a:r>
            <a:endParaRPr lang="en-US" dirty="0"/>
          </a:p>
          <a:p>
            <a:r>
              <a:rPr lang="en-US" dirty="0" err="1"/>
              <a:t>Első</a:t>
            </a:r>
            <a:r>
              <a:rPr lang="en-US" dirty="0"/>
              <a:t> </a:t>
            </a:r>
            <a:r>
              <a:rPr lang="en-US" dirty="0" err="1"/>
              <a:t>számú</a:t>
            </a:r>
            <a:r>
              <a:rPr lang="en-US" dirty="0"/>
              <a:t>: </a:t>
            </a:r>
            <a:r>
              <a:rPr lang="en-US" dirty="0" err="1"/>
              <a:t>alap</a:t>
            </a:r>
            <a:r>
              <a:rPr lang="en-US" dirty="0"/>
              <a:t> </a:t>
            </a:r>
            <a:r>
              <a:rPr lang="en-US" dirty="0" err="1"/>
              <a:t>ciklus</a:t>
            </a:r>
            <a:endParaRPr lang="en-US" dirty="0"/>
          </a:p>
          <a:p>
            <a:r>
              <a:rPr lang="en-US" dirty="0" err="1"/>
              <a:t>Második</a:t>
            </a:r>
            <a:r>
              <a:rPr lang="en-US" dirty="0"/>
              <a:t>, </a:t>
            </a:r>
            <a:r>
              <a:rPr lang="en-US" dirty="0" err="1"/>
              <a:t>Negyedik</a:t>
            </a:r>
            <a:r>
              <a:rPr lang="en-US" dirty="0"/>
              <a:t>, </a:t>
            </a:r>
            <a:r>
              <a:rPr lang="en-US" dirty="0" err="1"/>
              <a:t>Hatodik</a:t>
            </a:r>
            <a:r>
              <a:rPr lang="en-US" dirty="0"/>
              <a:t>, </a:t>
            </a:r>
            <a:r>
              <a:rPr lang="en-US" dirty="0" err="1"/>
              <a:t>Nyolcadik</a:t>
            </a:r>
            <a:r>
              <a:rPr lang="en-US" dirty="0"/>
              <a:t> </a:t>
            </a:r>
            <a:r>
              <a:rPr lang="en-US" dirty="0" err="1"/>
              <a:t>számú</a:t>
            </a:r>
            <a:r>
              <a:rPr lang="en-US" dirty="0"/>
              <a:t>: </a:t>
            </a:r>
            <a:r>
              <a:rPr lang="en-US" dirty="0" err="1"/>
              <a:t>előre</a:t>
            </a:r>
            <a:r>
              <a:rPr lang="en-US" dirty="0"/>
              <a:t> </a:t>
            </a:r>
            <a:r>
              <a:rPr lang="en-US" dirty="0" err="1"/>
              <a:t>haladó</a:t>
            </a:r>
            <a:r>
              <a:rPr lang="en-US" dirty="0"/>
              <a:t> </a:t>
            </a:r>
            <a:r>
              <a:rPr lang="en-US" dirty="0" err="1"/>
              <a:t>járm</a:t>
            </a:r>
            <a:r>
              <a:rPr lang="hu-HU" dirty="0"/>
              <a:t>ű</a:t>
            </a:r>
            <a:r>
              <a:rPr lang="en-US" dirty="0" err="1"/>
              <a:t>vek</a:t>
            </a:r>
            <a:r>
              <a:rPr lang="en-US" dirty="0"/>
              <a:t> </a:t>
            </a:r>
            <a:r>
              <a:rPr lang="en-US" dirty="0" err="1"/>
              <a:t>okozta</a:t>
            </a:r>
            <a:r>
              <a:rPr lang="en-US" dirty="0"/>
              <a:t> </a:t>
            </a:r>
            <a:r>
              <a:rPr lang="en-US" dirty="0" err="1"/>
              <a:t>torlódás</a:t>
            </a:r>
            <a:r>
              <a:rPr lang="en-US" dirty="0"/>
              <a:t> </a:t>
            </a:r>
            <a:r>
              <a:rPr lang="en-US" dirty="0" err="1"/>
              <a:t>megszüntetése</a:t>
            </a:r>
            <a:r>
              <a:rPr lang="en-US" dirty="0"/>
              <a:t> </a:t>
            </a:r>
            <a:r>
              <a:rPr lang="en-US" dirty="0" err="1"/>
              <a:t>különböző</a:t>
            </a:r>
            <a:r>
              <a:rPr lang="en-US" dirty="0"/>
              <a:t> </a:t>
            </a:r>
            <a:r>
              <a:rPr lang="en-US" dirty="0" err="1"/>
              <a:t>irányokon</a:t>
            </a:r>
            <a:r>
              <a:rPr lang="en-US" dirty="0"/>
              <a:t> (tidal flow)</a:t>
            </a:r>
          </a:p>
          <a:p>
            <a:r>
              <a:rPr lang="en-US" dirty="0" err="1"/>
              <a:t>Harmadik</a:t>
            </a:r>
            <a:r>
              <a:rPr lang="en-US" dirty="0"/>
              <a:t>, </a:t>
            </a:r>
            <a:r>
              <a:rPr lang="en-US" dirty="0" err="1"/>
              <a:t>Ötödik</a:t>
            </a:r>
            <a:r>
              <a:rPr lang="en-US" dirty="0"/>
              <a:t>, </a:t>
            </a:r>
            <a:r>
              <a:rPr lang="en-US" dirty="0" err="1"/>
              <a:t>Hetedik</a:t>
            </a:r>
            <a:r>
              <a:rPr lang="en-US" dirty="0"/>
              <a:t>, </a:t>
            </a:r>
            <a:r>
              <a:rPr lang="en-US" dirty="0" err="1"/>
              <a:t>Kilencedik</a:t>
            </a:r>
            <a:r>
              <a:rPr lang="en-US" dirty="0"/>
              <a:t> </a:t>
            </a:r>
            <a:r>
              <a:rPr lang="en-US" dirty="0" err="1"/>
              <a:t>számú</a:t>
            </a:r>
            <a:r>
              <a:rPr lang="en-US" dirty="0"/>
              <a:t>: </a:t>
            </a:r>
            <a:r>
              <a:rPr lang="en-US" dirty="0" err="1"/>
              <a:t>balra</a:t>
            </a:r>
            <a:r>
              <a:rPr lang="en-US" dirty="0"/>
              <a:t> </a:t>
            </a:r>
            <a:r>
              <a:rPr lang="en-US" dirty="0" err="1"/>
              <a:t>kanyarodó</a:t>
            </a:r>
            <a:r>
              <a:rPr lang="en-US" dirty="0"/>
              <a:t> </a:t>
            </a:r>
            <a:r>
              <a:rPr lang="en-US" dirty="0" err="1"/>
              <a:t>járm</a:t>
            </a:r>
            <a:r>
              <a:rPr lang="hu-HU" dirty="0"/>
              <a:t>ű</a:t>
            </a:r>
            <a:r>
              <a:rPr lang="en-US" dirty="0" err="1"/>
              <a:t>vek</a:t>
            </a:r>
            <a:r>
              <a:rPr lang="en-US" dirty="0"/>
              <a:t> </a:t>
            </a:r>
            <a:r>
              <a:rPr lang="en-US" dirty="0" err="1"/>
              <a:t>okozta</a:t>
            </a:r>
            <a:r>
              <a:rPr lang="en-US" dirty="0"/>
              <a:t> </a:t>
            </a:r>
            <a:r>
              <a:rPr lang="en-US" dirty="0" err="1"/>
              <a:t>torlódás</a:t>
            </a:r>
            <a:r>
              <a:rPr lang="en-US" dirty="0"/>
              <a:t> </a:t>
            </a:r>
            <a:r>
              <a:rPr lang="en-US" dirty="0" err="1"/>
              <a:t>megszüntetése</a:t>
            </a:r>
            <a:r>
              <a:rPr lang="en-US" dirty="0"/>
              <a:t> </a:t>
            </a:r>
            <a:r>
              <a:rPr lang="en-US" dirty="0" err="1"/>
              <a:t>különböző</a:t>
            </a:r>
            <a:r>
              <a:rPr lang="en-US" dirty="0"/>
              <a:t> </a:t>
            </a:r>
            <a:r>
              <a:rPr lang="en-US" dirty="0" err="1"/>
              <a:t>irányokon</a:t>
            </a:r>
            <a:endParaRPr lang="en-US" dirty="0"/>
          </a:p>
          <a:p>
            <a:r>
              <a:rPr lang="en-US" dirty="0" err="1"/>
              <a:t>Alap</a:t>
            </a:r>
            <a:r>
              <a:rPr lang="en-US" dirty="0"/>
              <a:t> </a:t>
            </a:r>
            <a:r>
              <a:rPr lang="en-US" dirty="0" err="1"/>
              <a:t>gondolat</a:t>
            </a:r>
            <a:r>
              <a:rPr lang="en-US" dirty="0"/>
              <a:t>: </a:t>
            </a:r>
            <a:r>
              <a:rPr lang="en-US" dirty="0" err="1"/>
              <a:t>egyel</a:t>
            </a:r>
            <a:r>
              <a:rPr lang="en-US" dirty="0"/>
              <a:t> </a:t>
            </a:r>
            <a:r>
              <a:rPr lang="en-US" dirty="0" err="1"/>
              <a:t>több</a:t>
            </a:r>
            <a:r>
              <a:rPr lang="en-US" dirty="0"/>
              <a:t> </a:t>
            </a:r>
            <a:r>
              <a:rPr lang="en-US" dirty="0" err="1"/>
              <a:t>sáv</a:t>
            </a:r>
            <a:r>
              <a:rPr lang="en-US" dirty="0"/>
              <a:t> </a:t>
            </a:r>
            <a:r>
              <a:rPr lang="en-US" dirty="0" err="1"/>
              <a:t>biztosítása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adott</a:t>
            </a:r>
            <a:r>
              <a:rPr lang="en-US" dirty="0"/>
              <a:t> </a:t>
            </a:r>
            <a:r>
              <a:rPr lang="en-US" dirty="0" err="1"/>
              <a:t>irány</a:t>
            </a:r>
            <a:r>
              <a:rPr lang="en-US" dirty="0"/>
              <a:t> </a:t>
            </a:r>
            <a:r>
              <a:rPr lang="en-US" dirty="0" err="1"/>
              <a:t>felé</a:t>
            </a:r>
            <a:r>
              <a:rPr lang="en-US" dirty="0"/>
              <a:t> ha </a:t>
            </a:r>
            <a:r>
              <a:rPr lang="en-US" dirty="0" err="1"/>
              <a:t>torlódás</a:t>
            </a:r>
            <a:r>
              <a:rPr lang="en-US" dirty="0"/>
              <a:t> </a:t>
            </a:r>
            <a:r>
              <a:rPr lang="en-US" dirty="0" err="1"/>
              <a:t>áll</a:t>
            </a:r>
            <a:r>
              <a:rPr lang="en-US" dirty="0"/>
              <a:t> </a:t>
            </a:r>
            <a:r>
              <a:rPr lang="en-US" dirty="0" err="1"/>
              <a:t>fenn</a:t>
            </a:r>
            <a:endParaRPr lang="en-US" dirty="0"/>
          </a:p>
          <a:p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időzítővel</a:t>
            </a:r>
            <a:r>
              <a:rPr lang="en-US" dirty="0"/>
              <a:t> </a:t>
            </a:r>
            <a:r>
              <a:rPr lang="en-US" dirty="0" err="1"/>
              <a:t>történő</a:t>
            </a:r>
            <a:r>
              <a:rPr lang="en-US" dirty="0"/>
              <a:t> </a:t>
            </a:r>
            <a:r>
              <a:rPr lang="en-US" dirty="0" err="1"/>
              <a:t>váltás</a:t>
            </a:r>
            <a:endParaRPr lang="en-US" dirty="0"/>
          </a:p>
          <a:p>
            <a:r>
              <a:rPr lang="en-US" dirty="0" err="1"/>
              <a:t>Középső</a:t>
            </a:r>
            <a:r>
              <a:rPr lang="en-US" dirty="0"/>
              <a:t> </a:t>
            </a:r>
            <a:r>
              <a:rPr lang="en-US" dirty="0" err="1"/>
              <a:t>terület</a:t>
            </a:r>
            <a:r>
              <a:rPr lang="en-US" dirty="0"/>
              <a:t> </a:t>
            </a:r>
            <a:r>
              <a:rPr lang="en-US" dirty="0" err="1"/>
              <a:t>leürülésének</a:t>
            </a:r>
            <a:r>
              <a:rPr lang="en-US" dirty="0"/>
              <a:t> </a:t>
            </a:r>
            <a:r>
              <a:rPr lang="en-US" dirty="0" err="1"/>
              <a:t>megvárása</a:t>
            </a:r>
            <a:r>
              <a:rPr lang="en-US" dirty="0"/>
              <a:t> </a:t>
            </a:r>
            <a:r>
              <a:rPr lang="en-US" dirty="0" err="1"/>
              <a:t>lámpaciklusok</a:t>
            </a:r>
            <a:r>
              <a:rPr lang="en-US" dirty="0"/>
              <a:t> </a:t>
            </a:r>
            <a:r>
              <a:rPr lang="en-US" dirty="0" err="1"/>
              <a:t>késleltetésével</a:t>
            </a:r>
            <a:endParaRPr lang="en-US" dirty="0"/>
          </a:p>
          <a:p>
            <a:r>
              <a:rPr lang="en-US" dirty="0" err="1"/>
              <a:t>Jelenleg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automatizált</a:t>
            </a:r>
            <a:r>
              <a:rPr lang="en-US" dirty="0"/>
              <a:t> a </a:t>
            </a:r>
            <a:r>
              <a:rPr lang="en-US" dirty="0" err="1"/>
              <a:t>ciklusok</a:t>
            </a:r>
            <a:r>
              <a:rPr lang="en-US" dirty="0"/>
              <a:t> </a:t>
            </a:r>
            <a:r>
              <a:rPr lang="en-US" dirty="0" err="1"/>
              <a:t>váltása</a:t>
            </a:r>
            <a:r>
              <a:rPr lang="en-US" dirty="0"/>
              <a:t>, </a:t>
            </a:r>
            <a:r>
              <a:rPr lang="en-US" dirty="0" err="1"/>
              <a:t>irányító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hozzá</a:t>
            </a:r>
            <a:endParaRPr lang="en-US" dirty="0"/>
          </a:p>
        </p:txBody>
      </p:sp>
      <p:pic>
        <p:nvPicPr>
          <p:cNvPr id="5" name="Hang 4">
            <a:hlinkClick r:id="" action="ppaction://media"/>
            <a:extLst>
              <a:ext uri="{FF2B5EF4-FFF2-40B4-BE49-F238E27FC236}">
                <a16:creationId xmlns:a16="http://schemas.microsoft.com/office/drawing/2014/main" id="{07E81FD2-2C79-4844-99A5-8D6FE20B35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26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580"/>
    </mc:Choice>
    <mc:Fallback xmlns="">
      <p:transition spd="slow" advTm="1635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5CC2B10-A19C-449A-B0E2-2F68CAC84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Járm</a:t>
            </a:r>
            <a:r>
              <a:rPr lang="hu-HU" dirty="0"/>
              <a:t>ű</a:t>
            </a:r>
            <a:r>
              <a:rPr lang="en-US" dirty="0" err="1"/>
              <a:t>vek</a:t>
            </a:r>
            <a:r>
              <a:rPr lang="en-US" dirty="0"/>
              <a:t> </a:t>
            </a:r>
            <a:r>
              <a:rPr lang="en-US" dirty="0" err="1"/>
              <a:t>vezérlése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B81DC28-A75B-4DF5-A270-C7B267267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Megvalósított</a:t>
            </a:r>
            <a:r>
              <a:rPr lang="en-US" dirty="0"/>
              <a:t> </a:t>
            </a:r>
            <a:r>
              <a:rPr lang="en-US" dirty="0" err="1"/>
              <a:t>fő</a:t>
            </a:r>
            <a:r>
              <a:rPr lang="en-US" dirty="0"/>
              <a:t> </a:t>
            </a:r>
            <a:r>
              <a:rPr lang="en-US" dirty="0" err="1"/>
              <a:t>feladatok</a:t>
            </a:r>
            <a:r>
              <a:rPr lang="en-US" dirty="0"/>
              <a:t>: </a:t>
            </a:r>
            <a:r>
              <a:rPr lang="en-US" dirty="0" err="1"/>
              <a:t>Járm</a:t>
            </a:r>
            <a:r>
              <a:rPr lang="hu-HU" dirty="0"/>
              <a:t>ű</a:t>
            </a:r>
            <a:r>
              <a:rPr lang="en-US" dirty="0" err="1"/>
              <a:t>vek</a:t>
            </a:r>
            <a:r>
              <a:rPr lang="en-US" dirty="0"/>
              <a:t> </a:t>
            </a:r>
            <a:r>
              <a:rPr lang="en-US" dirty="0" err="1"/>
              <a:t>útvonaltervének</a:t>
            </a:r>
            <a:r>
              <a:rPr lang="en-US" dirty="0"/>
              <a:t> </a:t>
            </a:r>
            <a:r>
              <a:rPr lang="en-US" dirty="0" err="1"/>
              <a:t>létrehozása</a:t>
            </a:r>
            <a:r>
              <a:rPr lang="en-US" dirty="0"/>
              <a:t>, </a:t>
            </a:r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járművek</a:t>
            </a:r>
            <a:r>
              <a:rPr lang="en-US" dirty="0"/>
              <a:t> </a:t>
            </a:r>
            <a:r>
              <a:rPr lang="en-US" dirty="0" err="1"/>
              <a:t>generálása</a:t>
            </a:r>
            <a:r>
              <a:rPr lang="en-US" dirty="0"/>
              <a:t> a </a:t>
            </a:r>
            <a:r>
              <a:rPr lang="en-US" dirty="0" err="1"/>
              <a:t>rendszerbe</a:t>
            </a:r>
            <a:r>
              <a:rPr lang="en-US" dirty="0"/>
              <a:t>, </a:t>
            </a:r>
            <a:r>
              <a:rPr lang="en-US" dirty="0" err="1"/>
              <a:t>járművek</a:t>
            </a:r>
            <a:r>
              <a:rPr lang="en-US" dirty="0"/>
              <a:t> </a:t>
            </a:r>
            <a:r>
              <a:rPr lang="en-US" dirty="0" err="1"/>
              <a:t>dinamikus</a:t>
            </a:r>
            <a:r>
              <a:rPr lang="en-US" dirty="0"/>
              <a:t> </a:t>
            </a:r>
            <a:r>
              <a:rPr lang="en-US" dirty="0" err="1"/>
              <a:t>útvonalfrissítése</a:t>
            </a:r>
            <a:r>
              <a:rPr lang="en-US" dirty="0"/>
              <a:t> </a:t>
            </a:r>
            <a:r>
              <a:rPr lang="en-US" dirty="0" err="1"/>
              <a:t>lámpaciklus</a:t>
            </a:r>
            <a:r>
              <a:rPr lang="en-US" dirty="0"/>
              <a:t> </a:t>
            </a:r>
            <a:r>
              <a:rPr lang="en-US" dirty="0" err="1"/>
              <a:t>váltás</a:t>
            </a:r>
            <a:r>
              <a:rPr lang="en-US" dirty="0"/>
              <a:t> </a:t>
            </a:r>
            <a:r>
              <a:rPr lang="en-US" dirty="0" err="1"/>
              <a:t>esetén</a:t>
            </a:r>
            <a:r>
              <a:rPr lang="en-US" dirty="0"/>
              <a:t>, </a:t>
            </a:r>
            <a:r>
              <a:rPr lang="en-US" dirty="0" err="1"/>
              <a:t>járművek</a:t>
            </a:r>
            <a:r>
              <a:rPr lang="en-US" dirty="0"/>
              <a:t> </a:t>
            </a:r>
            <a:r>
              <a:rPr lang="en-US" dirty="0" err="1"/>
              <a:t>közlekedési</a:t>
            </a:r>
            <a:r>
              <a:rPr lang="en-US" dirty="0"/>
              <a:t> </a:t>
            </a:r>
            <a:r>
              <a:rPr lang="en-US" dirty="0" err="1"/>
              <a:t>szabályai</a:t>
            </a:r>
            <a:endParaRPr lang="hu-HU" dirty="0"/>
          </a:p>
        </p:txBody>
      </p:sp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A6F70DDA-4B82-4BFF-960E-79B4C18AAD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5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15"/>
    </mc:Choice>
    <mc:Fallback xmlns="">
      <p:transition spd="slow" advTm="221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6275A28-B414-400A-8BBE-ADC5F4319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Járm</a:t>
            </a:r>
            <a:r>
              <a:rPr lang="hu-HU" dirty="0"/>
              <a:t>ű</a:t>
            </a:r>
            <a:r>
              <a:rPr lang="en-US" dirty="0" err="1"/>
              <a:t>vek</a:t>
            </a:r>
            <a:r>
              <a:rPr lang="en-US" dirty="0"/>
              <a:t> </a:t>
            </a:r>
            <a:r>
              <a:rPr lang="en-US" dirty="0" err="1"/>
              <a:t>útvonaltervének</a:t>
            </a:r>
            <a:r>
              <a:rPr lang="en-US" dirty="0"/>
              <a:t> </a:t>
            </a:r>
            <a:r>
              <a:rPr lang="en-US" dirty="0" err="1"/>
              <a:t>létrehozása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0BE434C-A056-4885-A48B-B480BEC66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Előre</a:t>
            </a:r>
            <a:r>
              <a:rPr lang="en-US" dirty="0"/>
              <a:t> </a:t>
            </a:r>
            <a:r>
              <a:rPr lang="en-US" dirty="0" err="1"/>
              <a:t>összeállított</a:t>
            </a:r>
            <a:r>
              <a:rPr lang="en-US" dirty="0"/>
              <a:t> </a:t>
            </a:r>
            <a:r>
              <a:rPr lang="en-US" dirty="0" err="1"/>
              <a:t>útvonalak</a:t>
            </a:r>
            <a:r>
              <a:rPr lang="en-US" dirty="0"/>
              <a:t> </a:t>
            </a:r>
            <a:r>
              <a:rPr lang="en-US" dirty="0" err="1"/>
              <a:t>melyek</a:t>
            </a:r>
            <a:r>
              <a:rPr lang="en-US" dirty="0"/>
              <a:t> </a:t>
            </a:r>
            <a:r>
              <a:rPr lang="en-US" dirty="0" err="1"/>
              <a:t>meghatározzák</a:t>
            </a:r>
            <a:r>
              <a:rPr lang="en-US" dirty="0"/>
              <a:t> a </a:t>
            </a:r>
            <a:r>
              <a:rPr lang="en-US" dirty="0" err="1"/>
              <a:t>sávváltást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dirty="0" err="1"/>
              <a:t>kanyarodást</a:t>
            </a:r>
            <a:endParaRPr lang="en-US" dirty="0"/>
          </a:p>
          <a:p>
            <a:r>
              <a:rPr lang="en-US" dirty="0"/>
              <a:t>X,Y </a:t>
            </a:r>
            <a:r>
              <a:rPr lang="en-US" dirty="0" err="1"/>
              <a:t>koordinátás</a:t>
            </a:r>
            <a:r>
              <a:rPr lang="en-US" dirty="0"/>
              <a:t> </a:t>
            </a:r>
            <a:r>
              <a:rPr lang="en-US" dirty="0" err="1"/>
              <a:t>reprezentáció</a:t>
            </a:r>
            <a:r>
              <a:rPr lang="en-US" dirty="0"/>
              <a:t>, </a:t>
            </a:r>
            <a:r>
              <a:rPr lang="en-US" dirty="0" err="1"/>
              <a:t>diszkrét</a:t>
            </a:r>
            <a:r>
              <a:rPr lang="en-US" dirty="0"/>
              <a:t> </a:t>
            </a:r>
            <a:r>
              <a:rPr lang="en-US" dirty="0" err="1"/>
              <a:t>rendszer</a:t>
            </a:r>
            <a:endParaRPr lang="en-US" dirty="0"/>
          </a:p>
          <a:p>
            <a:r>
              <a:rPr lang="en-US" dirty="0" err="1"/>
              <a:t>Járművek</a:t>
            </a:r>
            <a:r>
              <a:rPr lang="en-US" dirty="0"/>
              <a:t> </a:t>
            </a:r>
            <a:r>
              <a:rPr lang="en-US" dirty="0" err="1"/>
              <a:t>mozgása</a:t>
            </a:r>
            <a:r>
              <a:rPr lang="en-US" dirty="0"/>
              <a:t>: </a:t>
            </a:r>
            <a:r>
              <a:rPr lang="en-US" dirty="0" err="1"/>
              <a:t>diszkrét</a:t>
            </a:r>
            <a:r>
              <a:rPr lang="en-US" dirty="0"/>
              <a:t> </a:t>
            </a:r>
            <a:r>
              <a:rPr lang="en-US" dirty="0" err="1"/>
              <a:t>rendszer</a:t>
            </a:r>
            <a:r>
              <a:rPr lang="en-US" dirty="0"/>
              <a:t> </a:t>
            </a:r>
            <a:r>
              <a:rPr lang="en-US" dirty="0" err="1"/>
              <a:t>révén</a:t>
            </a:r>
            <a:r>
              <a:rPr lang="en-US" dirty="0"/>
              <a:t> a </a:t>
            </a:r>
            <a:r>
              <a:rPr lang="en-US" dirty="0" err="1"/>
              <a:t>járművek</a:t>
            </a:r>
            <a:r>
              <a:rPr lang="en-US" dirty="0"/>
              <a:t> </a:t>
            </a:r>
            <a:r>
              <a:rPr lang="en-US" dirty="0" err="1"/>
              <a:t>ütemekben</a:t>
            </a:r>
            <a:r>
              <a:rPr lang="en-US" dirty="0"/>
              <a:t> </a:t>
            </a:r>
            <a:r>
              <a:rPr lang="en-US" dirty="0" err="1"/>
              <a:t>mozognak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próbálják</a:t>
            </a:r>
            <a:r>
              <a:rPr lang="en-US" dirty="0"/>
              <a:t> </a:t>
            </a:r>
            <a:r>
              <a:rPr lang="en-US" dirty="0" err="1"/>
              <a:t>felvenni</a:t>
            </a:r>
            <a:r>
              <a:rPr lang="en-US" dirty="0"/>
              <a:t> a </a:t>
            </a:r>
            <a:r>
              <a:rPr lang="en-US" dirty="0" err="1"/>
              <a:t>következő</a:t>
            </a:r>
            <a:r>
              <a:rPr lang="en-US" dirty="0"/>
              <a:t> </a:t>
            </a:r>
            <a:r>
              <a:rPr lang="en-US" dirty="0" err="1"/>
              <a:t>pozíciójukat</a:t>
            </a:r>
            <a:r>
              <a:rPr lang="en-US" dirty="0"/>
              <a:t>,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jármű</a:t>
            </a:r>
            <a:r>
              <a:rPr lang="en-US" dirty="0"/>
              <a:t> </a:t>
            </a:r>
            <a:r>
              <a:rPr lang="en-US" dirty="0" err="1"/>
              <a:t>vagy</a:t>
            </a:r>
            <a:r>
              <a:rPr lang="en-US" dirty="0"/>
              <a:t> </a:t>
            </a:r>
            <a:r>
              <a:rPr lang="en-US" dirty="0" err="1"/>
              <a:t>lép</a:t>
            </a:r>
            <a:r>
              <a:rPr lang="en-US" dirty="0"/>
              <a:t> </a:t>
            </a:r>
            <a:r>
              <a:rPr lang="en-US" dirty="0" err="1"/>
              <a:t>vagy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előző</a:t>
            </a:r>
            <a:r>
              <a:rPr lang="en-US" dirty="0"/>
              <a:t> </a:t>
            </a:r>
            <a:r>
              <a:rPr lang="en-US" dirty="0" err="1"/>
              <a:t>pozíciójában</a:t>
            </a:r>
            <a:r>
              <a:rPr lang="en-US" dirty="0"/>
              <a:t> </a:t>
            </a:r>
            <a:r>
              <a:rPr lang="en-US" dirty="0" err="1"/>
              <a:t>áll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vár</a:t>
            </a:r>
            <a:r>
              <a:rPr lang="en-US" dirty="0"/>
              <a:t> </a:t>
            </a:r>
            <a:r>
              <a:rPr lang="en-US" dirty="0" err="1"/>
              <a:t>amíg</a:t>
            </a:r>
            <a:r>
              <a:rPr lang="en-US" dirty="0"/>
              <a:t> </a:t>
            </a:r>
            <a:r>
              <a:rPr lang="en-US" dirty="0" err="1"/>
              <a:t>léphet</a:t>
            </a:r>
            <a:endParaRPr lang="hu-HU" dirty="0"/>
          </a:p>
        </p:txBody>
      </p:sp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02C650FE-4CC8-46AC-8D93-C054A88820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3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448"/>
    </mc:Choice>
    <mc:Fallback xmlns="">
      <p:transition spd="slow" advTm="62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imenzió">
  <a:themeElements>
    <a:clrScheme name="Dimenzió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Dimenzió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imenzió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</TotalTime>
  <Words>554</Words>
  <Application>Microsoft Office PowerPoint</Application>
  <PresentationFormat>Szélesvásznú</PresentationFormat>
  <Paragraphs>65</Paragraphs>
  <Slides>13</Slides>
  <Notes>2</Notes>
  <HiddenSlides>0</HiddenSlides>
  <MMClips>13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13</vt:i4>
      </vt:variant>
    </vt:vector>
  </HeadingPairs>
  <TitlesOfParts>
    <vt:vector size="18" baseType="lpstr">
      <vt:lpstr>Arial</vt:lpstr>
      <vt:lpstr>Calibri</vt:lpstr>
      <vt:lpstr>Trebuchet MS</vt:lpstr>
      <vt:lpstr>Wingdings 3</vt:lpstr>
      <vt:lpstr>Dimenzió</vt:lpstr>
      <vt:lpstr>Önálló laboratórium prezentáció</vt:lpstr>
      <vt:lpstr>Feladatkiírás</vt:lpstr>
      <vt:lpstr>Elvégzett feladatok</vt:lpstr>
      <vt:lpstr>Irodalomkutatás</vt:lpstr>
      <vt:lpstr>Intelligens közlekedési rendszer fejlesztésének lépései</vt:lpstr>
      <vt:lpstr>Kereszteződés modell</vt:lpstr>
      <vt:lpstr>Lámpák vezérlése</vt:lpstr>
      <vt:lpstr>Járművek vezérlése</vt:lpstr>
      <vt:lpstr>Járművek útvonaltervének létrehozása</vt:lpstr>
      <vt:lpstr>Új járművek generálása a rendszerbe</vt:lpstr>
      <vt:lpstr>Járművek dinamikus útvonalfrissítése</vt:lpstr>
      <vt:lpstr>Járművek közlekedési szabályai</vt:lpstr>
      <vt:lpstr>További fejlesztések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Önálló laboratórium prezentáció</dc:title>
  <dc:creator>Csók Viktor</dc:creator>
  <cp:lastModifiedBy>Csók Viktor</cp:lastModifiedBy>
  <cp:revision>11</cp:revision>
  <dcterms:created xsi:type="dcterms:W3CDTF">2020-05-25T08:21:43Z</dcterms:created>
  <dcterms:modified xsi:type="dcterms:W3CDTF">2020-05-27T07:22:48Z</dcterms:modified>
</cp:coreProperties>
</file>